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9"/>
  </p:notesMasterIdLst>
  <p:sldIdLst>
    <p:sldId id="307" r:id="rId2"/>
    <p:sldId id="259" r:id="rId3"/>
    <p:sldId id="258" r:id="rId4"/>
    <p:sldId id="262" r:id="rId5"/>
    <p:sldId id="257" r:id="rId6"/>
    <p:sldId id="260" r:id="rId7"/>
    <p:sldId id="263" r:id="rId8"/>
    <p:sldId id="264" r:id="rId9"/>
    <p:sldId id="266" r:id="rId10"/>
    <p:sldId id="267" r:id="rId11"/>
    <p:sldId id="265" r:id="rId12"/>
    <p:sldId id="308" r:id="rId13"/>
    <p:sldId id="268" r:id="rId14"/>
    <p:sldId id="270" r:id="rId15"/>
    <p:sldId id="269" r:id="rId16"/>
    <p:sldId id="271" r:id="rId17"/>
    <p:sldId id="272" r:id="rId18"/>
    <p:sldId id="273" r:id="rId19"/>
    <p:sldId id="310" r:id="rId20"/>
    <p:sldId id="275" r:id="rId21"/>
    <p:sldId id="276" r:id="rId22"/>
    <p:sldId id="277" r:id="rId23"/>
    <p:sldId id="278" r:id="rId24"/>
    <p:sldId id="279" r:id="rId25"/>
    <p:sldId id="280" r:id="rId26"/>
    <p:sldId id="286" r:id="rId27"/>
    <p:sldId id="287" r:id="rId28"/>
    <p:sldId id="288" r:id="rId29"/>
    <p:sldId id="289" r:id="rId30"/>
    <p:sldId id="290" r:id="rId31"/>
    <p:sldId id="291" r:id="rId32"/>
    <p:sldId id="283" r:id="rId33"/>
    <p:sldId id="282" r:id="rId34"/>
    <p:sldId id="284" r:id="rId35"/>
    <p:sldId id="285" r:id="rId36"/>
    <p:sldId id="309" r:id="rId37"/>
    <p:sldId id="281" r:id="rId38"/>
  </p:sldIdLst>
  <p:sldSz cx="12192000" cy="6858000"/>
  <p:notesSz cx="6858000" cy="9144000"/>
  <p:custDataLst>
    <p:tags r:id="rId40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38" autoAdjust="0"/>
    <p:restoredTop sz="85848" autoAdjust="0"/>
  </p:normalViewPr>
  <p:slideViewPr>
    <p:cSldViewPr>
      <p:cViewPr>
        <p:scale>
          <a:sx n="100" d="100"/>
          <a:sy n="100" d="100"/>
        </p:scale>
        <p:origin x="618" y="-1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12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DCB6D-0B48-4A3D-B663-06C3F903A9D3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A1285-F988-4153-B7C5-B887A8677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361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5907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en-US" dirty="0" err="1"/>
              <a:t>GetCost</a:t>
            </a:r>
            <a:r>
              <a:rPr lang="ru-RU" dirty="0"/>
              <a:t> класса </a:t>
            </a:r>
            <a:r>
              <a:rPr lang="en-US" dirty="0"/>
              <a:t>Beverage </a:t>
            </a:r>
            <a:r>
              <a:rPr lang="ru-RU" dirty="0"/>
              <a:t>вычислит стоимость всех дополнений, а</a:t>
            </a:r>
            <a:r>
              <a:rPr lang="en-US" dirty="0"/>
              <a:t> </a:t>
            </a:r>
            <a:r>
              <a:rPr lang="ru-RU" dirty="0"/>
              <a:t>подклассы переопределят </a:t>
            </a:r>
            <a:r>
              <a:rPr lang="en-US" dirty="0" err="1"/>
              <a:t>GetCost</a:t>
            </a:r>
            <a:r>
              <a:rPr lang="ru-RU" dirty="0"/>
              <a:t>, чтобы прибавить свою стоимость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35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00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Паттерн «Наблюдатель» за счёт композиции позволял добавлять наблюдателей без изменения кода субъекта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Сделать абсолютно все части программы легко изменяемыми без модификации кода затруднительно, так как этот</a:t>
            </a:r>
            <a:r>
              <a:rPr lang="en-US" dirty="0"/>
              <a:t> </a:t>
            </a:r>
            <a:r>
              <a:rPr lang="ru-RU" dirty="0"/>
              <a:t>принцип </a:t>
            </a:r>
            <a:r>
              <a:rPr lang="en-US" dirty="0"/>
              <a:t>OCP</a:t>
            </a:r>
            <a:r>
              <a:rPr lang="ru-RU" dirty="0"/>
              <a:t> вводит дополнительные уровни абстракции, усложняющие код. Следует концентрироваться на тех областях, которые с наибольшей вероятностью будут изменяться.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86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821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273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274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584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A84CD-8A9B-4A0F-92F8-66577DA60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98A783-A31A-4F26-8D62-7A238ED3E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DB3E1-8D4B-435C-8240-CC08C5F6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1819-898A-48E2-AD10-6E104F5D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FEEFB-4FB0-45AF-B7D5-4F51B2AA0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87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9490-228C-47E5-8E66-9840F19F0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6D3B5-AE7F-4153-9202-FF7A18076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FCA23-4E24-4441-8C87-CE7FD13B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F82B5-5B3F-405E-8D48-0B714ACF2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B911-B2EF-4A63-9E48-CAD69FD1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5839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C7C318-54B6-4A30-94B8-225B4A1E4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80F5E-88C0-42BE-8961-9015219C7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33525-69F4-4F4B-9063-02BFEDD4A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3ECF7-53BB-410B-9F59-7DE15058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CE483-D200-47F5-9FB7-15A48BB8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95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C397-B1B6-4842-9774-DF1DF583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20D13-09B0-4CEC-B507-D3172DC2A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FFC5C-697B-433A-814C-B4E36CE15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76028-E08E-4551-80F6-AACF75AD2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18517-A860-4AD2-AAAD-F460F744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785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9671-662A-4F34-8B7D-3142C245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1C8AC-9283-4B89-BA92-DD15627FB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B1C69-EB18-4348-A19F-4561D9024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DF84E-E8EA-4A76-92F0-3CEEFD2E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E6740-164C-48DF-A190-24B8832D1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89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01874-D3DB-4F04-868D-4B71DB6C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6DC9-E2E6-4252-B204-6C528A0E7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50D3E2-8843-4A9F-A3AF-BA75DB7F9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38125-2290-4037-BEBF-F9CACAA2C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471FA-990E-43B9-9FD9-DB2DB1BB3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E2B71-004E-45B1-A978-01C83A7C7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866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2855-4DF0-4288-BEFB-411C7974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C3A21-AC0D-4708-B96B-63EEB307B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34546-D02E-4085-82F8-DE17DA6F5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C45DE-9FB6-4E29-A904-306ACE6CE3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4572A5-236E-4881-AFD1-1918CE40C3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6CAA2-A7F3-4BC2-A9A5-FF4AFEADD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444A5-D920-4D5D-9553-DCD9F52D1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7FD79-1674-4A54-9A10-C2B19FCB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47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ACEA-303B-44A8-9FF6-2B04A8D3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909F6-1892-4520-82F4-4EEF3D90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CA3AE-2091-4B8A-B951-1D015DDD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5C5308-1C2C-4ADD-9F5A-1D3CB2969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391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542A77-FB63-4EAE-B5FD-4180ED6DC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FFD9D0-9D3B-41B0-9B36-8B41F8D61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9E3AA-7517-494B-B67A-BB1C4E66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584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CFC4-113B-451D-B550-1BE6353FE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29C6C-2FF5-4A7B-9604-7155409FA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24B63-4D91-4FA4-99E0-F8AE45C01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5F6F8-8CE2-4E5C-A681-3A498E28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F3466-081F-47F4-B157-88EC11A3C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8B51D-600B-48F6-A3B6-F119ED2C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17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ECBB-6A9A-4A5A-930E-6C123F0EB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C66891-4F06-4791-BE48-4589EAC5D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8AEC7-25D3-4C82-88FB-1B5909A69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65394-32A0-4649-9BA8-2FA805C11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63EF9-E1A2-4ACA-A610-A6CFB5B0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E48AC-57DE-4B59-BEEF-B1931F53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848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0558F3-59AB-415C-ADFF-E932D0B73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8236A-B80C-480A-B960-2D7BB7BAE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A1A7C-A108-420C-AF68-BBC0C300E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0F9C9-AB92-4E86-B698-DEC9BF4350FF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AC2B-3BDD-4A35-A722-6DCB8DC37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6E25D-683F-4F30-9B41-765F21700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05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E85F0-DCD6-42D1-0560-0E007009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35437"/>
          </a:xfrm>
        </p:spPr>
        <p:txBody>
          <a:bodyPr>
            <a:noAutofit/>
          </a:bodyPr>
          <a:lstStyle/>
          <a:p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Паттерн проектирования «Декоратор»</a:t>
            </a:r>
          </a:p>
        </p:txBody>
      </p:sp>
    </p:spTree>
    <p:extLst>
      <p:ext uri="{BB962C8B-B14F-4D97-AF65-F5344CB8AC3E}">
        <p14:creationId xmlns:p14="http://schemas.microsoft.com/office/powerpoint/2010/main" val="4225625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Примерная реализация (продолжение)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314944"/>
            <a:ext cx="4753744" cy="5280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/*  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Продолжение класса 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Beverage */</a:t>
            </a:r>
            <a:endParaRPr lang="ru-RU" sz="14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 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desc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m_hasChocolateSyrup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</a:t>
            </a:r>
            <a:endParaRPr lang="ru-RU" sz="14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	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desc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+=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", chocolate syrup"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...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desc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endParaRPr lang="en-US" sz="14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 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cost = 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m_hasChocolateSyrup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</a:t>
            </a:r>
            <a:endParaRPr lang="ru-RU" sz="14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	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cost += 30;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...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cost;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endParaRPr lang="en-US" sz="1400" dirty="0">
              <a:solidFill>
                <a:srgbClr val="0000FF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m_hasChocolateSyrup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/*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флаги остальных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добавок 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*/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69224" y="1314944"/>
            <a:ext cx="5184576" cy="3313215"/>
            <a:chOff x="3965915" y="3530104"/>
            <a:chExt cx="5184576" cy="3313215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3965915" y="3530104"/>
              <a:ext cx="5184576" cy="33132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8000"/>
                  </a:solidFill>
                  <a:latin typeface="Consolas"/>
                  <a:ea typeface="Calibri"/>
                  <a:cs typeface="Times New Roman"/>
                </a:rPr>
                <a:t>// </a:t>
              </a:r>
              <a:r>
                <a:rPr lang="ru-RU" sz="1400" dirty="0">
                  <a:solidFill>
                    <a:srgbClr val="008000"/>
                  </a:solidFill>
                  <a:latin typeface="Consolas"/>
                  <a:ea typeface="Calibri"/>
                  <a:cs typeface="Times New Roman"/>
                </a:rPr>
                <a:t>Кофе, другие классы реализуются похожим образом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class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 err="1">
                  <a:solidFill>
                    <a:srgbClr val="2B91AF"/>
                  </a:solidFill>
                  <a:latin typeface="Consolas"/>
                  <a:ea typeface="Calibri"/>
                  <a:cs typeface="Times New Roman"/>
                </a:rPr>
                <a:t>CCoffee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: </a:t>
              </a: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public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 err="1">
                  <a:solidFill>
                    <a:srgbClr val="2B91AF"/>
                  </a:solidFill>
                  <a:latin typeface="Consolas"/>
                  <a:ea typeface="Calibri"/>
                  <a:cs typeface="Times New Roman"/>
                </a:rPr>
                <a:t>CBeverage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{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public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: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</a:t>
              </a:r>
              <a:r>
                <a:rPr lang="en-US" sz="1400" dirty="0">
                  <a:solidFill>
                    <a:srgbClr val="2B91AF"/>
                  </a:solidFill>
                  <a:latin typeface="Consolas"/>
                  <a:ea typeface="Calibri"/>
                  <a:cs typeface="Times New Roman"/>
                </a:rPr>
                <a:t>string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GetDescription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() </a:t>
              </a:r>
              <a:r>
                <a:rPr lang="en-US" sz="1400" dirty="0" err="1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const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override</a:t>
              </a:r>
              <a:endPara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{</a:t>
              </a: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	</a:t>
              </a: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return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>
                  <a:solidFill>
                    <a:srgbClr val="A31515"/>
                  </a:solidFill>
                  <a:latin typeface="Consolas"/>
                  <a:ea typeface="Calibri"/>
                  <a:cs typeface="Times New Roman"/>
                </a:rPr>
                <a:t>"Coffee"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onsolas"/>
                  <a:ea typeface="Calibri"/>
                  <a:cs typeface="Times New Roman"/>
                </a:rPr>
                <a:t>+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 err="1">
                  <a:solidFill>
                    <a:srgbClr val="2B91AF"/>
                  </a:solidFill>
                  <a:latin typeface="Consolas"/>
                  <a:ea typeface="Calibri"/>
                  <a:cs typeface="Times New Roman"/>
                </a:rPr>
                <a:t>CBeverage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::</a:t>
              </a:r>
              <a:r>
                <a:rPr lang="en-US" sz="14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GetDescription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(); </a:t>
              </a: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}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</a:t>
              </a: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double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GetCost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() </a:t>
              </a:r>
              <a:r>
                <a:rPr lang="en-US" sz="1400" dirty="0" err="1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const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{</a:t>
              </a: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	</a:t>
              </a: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return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60 + </a:t>
              </a:r>
              <a:r>
                <a:rPr lang="en-US" sz="1400" dirty="0" err="1">
                  <a:solidFill>
                    <a:srgbClr val="2B91AF"/>
                  </a:solidFill>
                  <a:latin typeface="Consolas"/>
                  <a:ea typeface="Calibri"/>
                  <a:cs typeface="Times New Roman"/>
                </a:rPr>
                <a:t>CBeverage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::</a:t>
              </a:r>
              <a:r>
                <a:rPr lang="en-US" sz="14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GetCost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(); </a:t>
              </a: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}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  <a:spcAft>
                  <a:spcPts val="1000"/>
                </a:spcAft>
              </a:pPr>
              <a:r>
                <a:rPr lang="ru-RU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};</a:t>
              </a:r>
              <a:endParaRPr lang="ru-RU" sz="1400" dirty="0">
                <a:ea typeface="Calibri"/>
                <a:cs typeface="Times New Roman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4355976" y="5013176"/>
              <a:ext cx="4788024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355976" y="5949280"/>
              <a:ext cx="3456384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Rectangle 8"/>
          <p:cNvSpPr/>
          <p:nvPr/>
        </p:nvSpPr>
        <p:spPr>
          <a:xfrm>
            <a:off x="6115447" y="4887755"/>
            <a:ext cx="5231861" cy="1695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388">
              <a:lnSpc>
                <a:spcPct val="107000"/>
              </a:lnSpc>
            </a:pP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CCoffee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coffee;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coffee.SetChocolateSyrup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coffee.GetDescription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costs 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coffee.GetCost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40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Критика архитектурного 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Изменение цены дополнений приведёт к изменению существующего кода</a:t>
            </a:r>
          </a:p>
          <a:p>
            <a:r>
              <a:rPr lang="ru-RU" dirty="0"/>
              <a:t>Чтобы добавить новые дополнения нужно будет изменить родительский класс</a:t>
            </a:r>
          </a:p>
          <a:p>
            <a:r>
              <a:rPr lang="ru-RU" dirty="0"/>
              <a:t>Некоторые возможные комбинации могут быть нежелательными</a:t>
            </a:r>
          </a:p>
          <a:p>
            <a:pPr lvl="1"/>
            <a:r>
              <a:rPr lang="ru-RU" dirty="0"/>
              <a:t>Молочный коктейль со льдом</a:t>
            </a:r>
          </a:p>
          <a:p>
            <a:r>
              <a:rPr lang="ru-RU" dirty="0"/>
              <a:t>Как добавить двойную порцию шоколада</a:t>
            </a:r>
            <a:r>
              <a:rPr lang="en-US" dirty="0"/>
              <a:t>?</a:t>
            </a:r>
          </a:p>
          <a:p>
            <a:r>
              <a:rPr lang="ru-RU" dirty="0">
                <a:solidFill>
                  <a:srgbClr val="FF0000"/>
                </a:solidFill>
              </a:rPr>
              <a:t>Что еще</a:t>
            </a:r>
            <a:r>
              <a:rPr lang="en-US" dirty="0">
                <a:solidFill>
                  <a:srgbClr val="FF0000"/>
                </a:solidFill>
              </a:rPr>
              <a:t>?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17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BB4E4-A0D9-461C-BD0F-F55EB9167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Наследование </a:t>
            </a:r>
            <a:r>
              <a:rPr lang="en-US" dirty="0"/>
              <a:t>vs </a:t>
            </a:r>
            <a:r>
              <a:rPr lang="ru-RU" dirty="0"/>
              <a:t>композиция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1F780-DA78-462C-9C67-99CC20DA1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Наследование обычно не приводит к гибким и легко поддерживаемым архитектурам</a:t>
            </a:r>
          </a:p>
          <a:p>
            <a:pPr lvl="1"/>
            <a:r>
              <a:rPr lang="ru-RU" dirty="0"/>
              <a:t>При наследовании поведение подкласса статически задаётся во время компиляции</a:t>
            </a:r>
          </a:p>
          <a:p>
            <a:r>
              <a:rPr lang="ru-RU" dirty="0"/>
              <a:t>Композиция позволяет добавлять поведение к объектам во время выполнения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62522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Принцип открытости/закрытости (</a:t>
            </a:r>
            <a:r>
              <a:rPr lang="en-US" dirty="0"/>
              <a:t>Open/Closed principle, OCP)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Классы должны быть открытыми для расширения, но закрытыми для изменения</a:t>
            </a:r>
          </a:p>
          <a:p>
            <a:pPr lvl="1"/>
            <a:r>
              <a:rPr lang="ru-RU" dirty="0"/>
              <a:t>Ранее написанный код не должен изменяться</a:t>
            </a:r>
          </a:p>
          <a:p>
            <a:pPr lvl="1"/>
            <a:r>
              <a:rPr lang="ru-RU" dirty="0"/>
              <a:t>В классах должны быть «точки расширения»</a:t>
            </a:r>
          </a:p>
          <a:p>
            <a:r>
              <a:rPr lang="ru-RU" dirty="0"/>
              <a:t>Цель: построить архитектуру, устойчивую к изменениям, при этом гибкую для поддержки нового функционала</a:t>
            </a:r>
          </a:p>
          <a:p>
            <a:r>
              <a:rPr lang="ru-RU" dirty="0"/>
              <a:t>Следовать этому принципу нужно только там, где будут происходить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152051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паттерна Декоратор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Берем обычный кофе</a:t>
            </a:r>
          </a:p>
          <a:p>
            <a:pPr lvl="1"/>
            <a:r>
              <a:rPr lang="ru-RU" dirty="0"/>
              <a:t>Это обычный напиток</a:t>
            </a:r>
          </a:p>
          <a:p>
            <a:r>
              <a:rPr lang="ru-RU" dirty="0"/>
              <a:t>Создаем объект Корица и «оборачиваем» им Кофе</a:t>
            </a:r>
          </a:p>
          <a:p>
            <a:pPr lvl="1"/>
            <a:r>
              <a:rPr lang="ru-RU" dirty="0"/>
              <a:t>Корица — декоратор. Её тип повторяет тип декорируемого объекта (напиток)</a:t>
            </a:r>
          </a:p>
          <a:p>
            <a:r>
              <a:rPr lang="ru-RU" dirty="0"/>
              <a:t>Создаем объект «Шоколадный сироп» и оборачиваем им корицу</a:t>
            </a:r>
          </a:p>
          <a:p>
            <a:pPr lvl="1"/>
            <a:r>
              <a:rPr lang="ru-RU" dirty="0"/>
              <a:t>«Шоколадный сироп» также является декоратором</a:t>
            </a:r>
          </a:p>
          <a:p>
            <a:r>
              <a:rPr lang="ru-RU" dirty="0"/>
              <a:t>Кофе, «завернутый» в шоколадный сироп и корицу сохраняет признаки напитка</a:t>
            </a:r>
          </a:p>
        </p:txBody>
      </p:sp>
    </p:spTree>
    <p:extLst>
      <p:ext uri="{BB962C8B-B14F-4D97-AF65-F5344CB8AC3E}">
        <p14:creationId xmlns:p14="http://schemas.microsoft.com/office/powerpoint/2010/main" val="21374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Вычисление стоимости напитка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04776" y="3975596"/>
            <a:ext cx="11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GetCost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4892808" y="4656580"/>
            <a:ext cx="11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GetCost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14612006" y="5482696"/>
            <a:ext cx="11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GetCost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 flipH="1">
            <a:off x="1997696" y="2420888"/>
            <a:ext cx="8136904" cy="331236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 flipH="1">
            <a:off x="4373960" y="2780928"/>
            <a:ext cx="4968552" cy="2520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89" y="4160262"/>
            <a:ext cx="1045397" cy="94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697" y="4077073"/>
            <a:ext cx="1777946" cy="1155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Овал 9"/>
          <p:cNvSpPr/>
          <p:nvPr/>
        </p:nvSpPr>
        <p:spPr>
          <a:xfrm flipH="1">
            <a:off x="6776052" y="3040844"/>
            <a:ext cx="2278429" cy="190032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093" y="3810947"/>
            <a:ext cx="1170284" cy="698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reeform 4"/>
          <p:cNvSpPr/>
          <p:nvPr/>
        </p:nvSpPr>
        <p:spPr>
          <a:xfrm>
            <a:off x="1750721" y="3729940"/>
            <a:ext cx="1612900" cy="723900"/>
          </a:xfrm>
          <a:custGeom>
            <a:avLst/>
            <a:gdLst>
              <a:gd name="connsiteX0" fmla="*/ 1727200 w 1727200"/>
              <a:gd name="connsiteY0" fmla="*/ 482600 h 482600"/>
              <a:gd name="connsiteX1" fmla="*/ 647700 w 1727200"/>
              <a:gd name="connsiteY1" fmla="*/ 431800 h 482600"/>
              <a:gd name="connsiteX2" fmla="*/ 0 w 1727200"/>
              <a:gd name="connsiteY2" fmla="*/ 0 h 482600"/>
              <a:gd name="connsiteX0" fmla="*/ 1727200 w 1727200"/>
              <a:gd name="connsiteY0" fmla="*/ 482600 h 939800"/>
              <a:gd name="connsiteX1" fmla="*/ 1079500 w 1727200"/>
              <a:gd name="connsiteY1" fmla="*/ 939800 h 939800"/>
              <a:gd name="connsiteX2" fmla="*/ 0 w 1727200"/>
              <a:gd name="connsiteY2" fmla="*/ 0 h 939800"/>
              <a:gd name="connsiteX0" fmla="*/ 1612900 w 1612900"/>
              <a:gd name="connsiteY0" fmla="*/ 0 h 775253"/>
              <a:gd name="connsiteX1" fmla="*/ 965200 w 1612900"/>
              <a:gd name="connsiteY1" fmla="*/ 457200 h 775253"/>
              <a:gd name="connsiteX2" fmla="*/ 0 w 1612900"/>
              <a:gd name="connsiteY2" fmla="*/ 723900 h 775253"/>
              <a:gd name="connsiteX0" fmla="*/ 1612900 w 1612900"/>
              <a:gd name="connsiteY0" fmla="*/ 0 h 723900"/>
              <a:gd name="connsiteX1" fmla="*/ 965200 w 1612900"/>
              <a:gd name="connsiteY1" fmla="*/ 457200 h 723900"/>
              <a:gd name="connsiteX2" fmla="*/ 0 w 1612900"/>
              <a:gd name="connsiteY2" fmla="*/ 723900 h 723900"/>
              <a:gd name="connsiteX0" fmla="*/ 1612900 w 1612900"/>
              <a:gd name="connsiteY0" fmla="*/ 0 h 723900"/>
              <a:gd name="connsiteX1" fmla="*/ 914400 w 1612900"/>
              <a:gd name="connsiteY1" fmla="*/ 266700 h 723900"/>
              <a:gd name="connsiteX2" fmla="*/ 0 w 1612900"/>
              <a:gd name="connsiteY2" fmla="*/ 723900 h 723900"/>
              <a:gd name="connsiteX0" fmla="*/ 1612900 w 1612900"/>
              <a:gd name="connsiteY0" fmla="*/ 0 h 723900"/>
              <a:gd name="connsiteX1" fmla="*/ 914400 w 1612900"/>
              <a:gd name="connsiteY1" fmla="*/ 266700 h 723900"/>
              <a:gd name="connsiteX2" fmla="*/ 0 w 1612900"/>
              <a:gd name="connsiteY2" fmla="*/ 723900 h 723900"/>
              <a:gd name="connsiteX0" fmla="*/ 1612900 w 1612900"/>
              <a:gd name="connsiteY0" fmla="*/ 0 h 723900"/>
              <a:gd name="connsiteX1" fmla="*/ 914400 w 1612900"/>
              <a:gd name="connsiteY1" fmla="*/ 266700 h 723900"/>
              <a:gd name="connsiteX2" fmla="*/ 0 w 1612900"/>
              <a:gd name="connsiteY2" fmla="*/ 723900 h 723900"/>
              <a:gd name="connsiteX0" fmla="*/ 1612900 w 1612900"/>
              <a:gd name="connsiteY0" fmla="*/ 0 h 723900"/>
              <a:gd name="connsiteX1" fmla="*/ 863600 w 1612900"/>
              <a:gd name="connsiteY1" fmla="*/ 127000 h 723900"/>
              <a:gd name="connsiteX2" fmla="*/ 0 w 1612900"/>
              <a:gd name="connsiteY2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2900" h="723900">
                <a:moveTo>
                  <a:pt x="1612900" y="0"/>
                </a:moveTo>
                <a:cubicBezTo>
                  <a:pt x="1282700" y="63500"/>
                  <a:pt x="1132417" y="44450"/>
                  <a:pt x="863600" y="127000"/>
                </a:cubicBezTo>
                <a:cubicBezTo>
                  <a:pt x="594783" y="209550"/>
                  <a:pt x="294216" y="429683"/>
                  <a:pt x="0" y="723900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Freeform 8"/>
          <p:cNvSpPr/>
          <p:nvPr/>
        </p:nvSpPr>
        <p:spPr>
          <a:xfrm>
            <a:off x="3533190" y="3793292"/>
            <a:ext cx="2108200" cy="368616"/>
          </a:xfrm>
          <a:custGeom>
            <a:avLst/>
            <a:gdLst>
              <a:gd name="connsiteX0" fmla="*/ 2108200 w 2108200"/>
              <a:gd name="connsiteY0" fmla="*/ 50800 h 368616"/>
              <a:gd name="connsiteX1" fmla="*/ 1079500 w 2108200"/>
              <a:gd name="connsiteY1" fmla="*/ 368300 h 368616"/>
              <a:gd name="connsiteX2" fmla="*/ 0 w 2108200"/>
              <a:gd name="connsiteY2" fmla="*/ 0 h 368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8200" h="368616">
                <a:moveTo>
                  <a:pt x="2108200" y="50800"/>
                </a:moveTo>
                <a:cubicBezTo>
                  <a:pt x="1769533" y="213783"/>
                  <a:pt x="1430867" y="376767"/>
                  <a:pt x="1079500" y="368300"/>
                </a:cubicBezTo>
                <a:cubicBezTo>
                  <a:pt x="728133" y="359833"/>
                  <a:pt x="205317" y="55033"/>
                  <a:pt x="0" y="0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Freeform 14"/>
          <p:cNvSpPr/>
          <p:nvPr/>
        </p:nvSpPr>
        <p:spPr>
          <a:xfrm>
            <a:off x="5879901" y="3842056"/>
            <a:ext cx="1752600" cy="203342"/>
          </a:xfrm>
          <a:custGeom>
            <a:avLst/>
            <a:gdLst>
              <a:gd name="connsiteX0" fmla="*/ 1752600 w 1752600"/>
              <a:gd name="connsiteY0" fmla="*/ 0 h 203342"/>
              <a:gd name="connsiteX1" fmla="*/ 838200 w 1752600"/>
              <a:gd name="connsiteY1" fmla="*/ 203200 h 203342"/>
              <a:gd name="connsiteX2" fmla="*/ 0 w 1752600"/>
              <a:gd name="connsiteY2" fmla="*/ 25400 h 20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600" h="203342">
                <a:moveTo>
                  <a:pt x="1752600" y="0"/>
                </a:moveTo>
                <a:cubicBezTo>
                  <a:pt x="1441450" y="99483"/>
                  <a:pt x="1130300" y="198967"/>
                  <a:pt x="838200" y="203200"/>
                </a:cubicBezTo>
                <a:cubicBezTo>
                  <a:pt x="546100" y="207433"/>
                  <a:pt x="273050" y="116416"/>
                  <a:pt x="0" y="25400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 15"/>
          <p:cNvSpPr/>
          <p:nvPr/>
        </p:nvSpPr>
        <p:spPr>
          <a:xfrm>
            <a:off x="5830156" y="3237752"/>
            <a:ext cx="1651000" cy="216033"/>
          </a:xfrm>
          <a:custGeom>
            <a:avLst/>
            <a:gdLst>
              <a:gd name="connsiteX0" fmla="*/ 0 w 1651000"/>
              <a:gd name="connsiteY0" fmla="*/ 190633 h 216033"/>
              <a:gd name="connsiteX1" fmla="*/ 863600 w 1651000"/>
              <a:gd name="connsiteY1" fmla="*/ 133 h 216033"/>
              <a:gd name="connsiteX2" fmla="*/ 1651000 w 1651000"/>
              <a:gd name="connsiteY2" fmla="*/ 216033 h 21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0" h="216033">
                <a:moveTo>
                  <a:pt x="0" y="190633"/>
                </a:moveTo>
                <a:cubicBezTo>
                  <a:pt x="294216" y="93266"/>
                  <a:pt x="588433" y="-4100"/>
                  <a:pt x="863600" y="133"/>
                </a:cubicBezTo>
                <a:cubicBezTo>
                  <a:pt x="1138767" y="4366"/>
                  <a:pt x="1515533" y="180050"/>
                  <a:pt x="1651000" y="216033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Freeform 16"/>
          <p:cNvSpPr/>
          <p:nvPr/>
        </p:nvSpPr>
        <p:spPr>
          <a:xfrm>
            <a:off x="3631363" y="3165475"/>
            <a:ext cx="1981200" cy="305722"/>
          </a:xfrm>
          <a:custGeom>
            <a:avLst/>
            <a:gdLst>
              <a:gd name="connsiteX0" fmla="*/ 0 w 1981200"/>
              <a:gd name="connsiteY0" fmla="*/ 229522 h 305722"/>
              <a:gd name="connsiteX1" fmla="*/ 1079500 w 1981200"/>
              <a:gd name="connsiteY1" fmla="*/ 922 h 305722"/>
              <a:gd name="connsiteX2" fmla="*/ 1981200 w 1981200"/>
              <a:gd name="connsiteY2" fmla="*/ 305722 h 30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305722">
                <a:moveTo>
                  <a:pt x="0" y="229522"/>
                </a:moveTo>
                <a:cubicBezTo>
                  <a:pt x="374650" y="108872"/>
                  <a:pt x="749300" y="-11778"/>
                  <a:pt x="1079500" y="922"/>
                </a:cubicBezTo>
                <a:cubicBezTo>
                  <a:pt x="1409700" y="13622"/>
                  <a:pt x="1695450" y="159672"/>
                  <a:pt x="1981200" y="305722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Freeform 17"/>
          <p:cNvSpPr/>
          <p:nvPr/>
        </p:nvSpPr>
        <p:spPr>
          <a:xfrm>
            <a:off x="1552139" y="2545796"/>
            <a:ext cx="1714500" cy="864132"/>
          </a:xfrm>
          <a:custGeom>
            <a:avLst/>
            <a:gdLst>
              <a:gd name="connsiteX0" fmla="*/ 0 w 1447800"/>
              <a:gd name="connsiteY0" fmla="*/ 889000 h 889000"/>
              <a:gd name="connsiteX1" fmla="*/ 787400 w 1447800"/>
              <a:gd name="connsiteY1" fmla="*/ 723900 h 889000"/>
              <a:gd name="connsiteX2" fmla="*/ 1447800 w 1447800"/>
              <a:gd name="connsiteY2" fmla="*/ 0 h 889000"/>
              <a:gd name="connsiteX0" fmla="*/ 0 w 1714500"/>
              <a:gd name="connsiteY0" fmla="*/ 36 h 1610119"/>
              <a:gd name="connsiteX1" fmla="*/ 1054100 w 1714500"/>
              <a:gd name="connsiteY1" fmla="*/ 1587536 h 1610119"/>
              <a:gd name="connsiteX2" fmla="*/ 1714500 w 1714500"/>
              <a:gd name="connsiteY2" fmla="*/ 863636 h 1610119"/>
              <a:gd name="connsiteX0" fmla="*/ 0 w 1714500"/>
              <a:gd name="connsiteY0" fmla="*/ 75 h 1020546"/>
              <a:gd name="connsiteX1" fmla="*/ 939800 w 1714500"/>
              <a:gd name="connsiteY1" fmla="*/ 838275 h 1020546"/>
              <a:gd name="connsiteX2" fmla="*/ 1714500 w 1714500"/>
              <a:gd name="connsiteY2" fmla="*/ 863675 h 1020546"/>
              <a:gd name="connsiteX0" fmla="*/ 0 w 1714500"/>
              <a:gd name="connsiteY0" fmla="*/ 75 h 874152"/>
              <a:gd name="connsiteX1" fmla="*/ 939800 w 1714500"/>
              <a:gd name="connsiteY1" fmla="*/ 838275 h 874152"/>
              <a:gd name="connsiteX2" fmla="*/ 1714500 w 1714500"/>
              <a:gd name="connsiteY2" fmla="*/ 863675 h 874152"/>
              <a:gd name="connsiteX0" fmla="*/ 0 w 1714500"/>
              <a:gd name="connsiteY0" fmla="*/ 75 h 874152"/>
              <a:gd name="connsiteX1" fmla="*/ 939800 w 1714500"/>
              <a:gd name="connsiteY1" fmla="*/ 838275 h 874152"/>
              <a:gd name="connsiteX2" fmla="*/ 1714500 w 1714500"/>
              <a:gd name="connsiteY2" fmla="*/ 863675 h 874152"/>
              <a:gd name="connsiteX0" fmla="*/ 0 w 1714500"/>
              <a:gd name="connsiteY0" fmla="*/ 266 h 863866"/>
              <a:gd name="connsiteX1" fmla="*/ 1206500 w 1714500"/>
              <a:gd name="connsiteY1" fmla="*/ 330466 h 863866"/>
              <a:gd name="connsiteX2" fmla="*/ 1714500 w 1714500"/>
              <a:gd name="connsiteY2" fmla="*/ 863866 h 863866"/>
              <a:gd name="connsiteX0" fmla="*/ 0 w 1714500"/>
              <a:gd name="connsiteY0" fmla="*/ 266 h 863866"/>
              <a:gd name="connsiteX1" fmla="*/ 1206500 w 1714500"/>
              <a:gd name="connsiteY1" fmla="*/ 330466 h 863866"/>
              <a:gd name="connsiteX2" fmla="*/ 1714500 w 1714500"/>
              <a:gd name="connsiteY2" fmla="*/ 863866 h 863866"/>
              <a:gd name="connsiteX0" fmla="*/ 0 w 1714500"/>
              <a:gd name="connsiteY0" fmla="*/ 532 h 864132"/>
              <a:gd name="connsiteX1" fmla="*/ 1104900 w 1714500"/>
              <a:gd name="connsiteY1" fmla="*/ 229132 h 864132"/>
              <a:gd name="connsiteX2" fmla="*/ 1714500 w 1714500"/>
              <a:gd name="connsiteY2" fmla="*/ 864132 h 864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864132">
                <a:moveTo>
                  <a:pt x="0" y="532"/>
                </a:moveTo>
                <a:cubicBezTo>
                  <a:pt x="273050" y="-7935"/>
                  <a:pt x="819150" y="85199"/>
                  <a:pt x="1104900" y="229132"/>
                </a:cubicBezTo>
                <a:cubicBezTo>
                  <a:pt x="1390650" y="373065"/>
                  <a:pt x="1530350" y="478898"/>
                  <a:pt x="1714500" y="864132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6448186" y="3704696"/>
            <a:ext cx="69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60.0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4230474" y="3752489"/>
            <a:ext cx="85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80.0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1012593" y="4064028"/>
            <a:ext cx="88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110.0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1563038" y="1529819"/>
            <a:ext cx="2701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GetCost</a:t>
            </a:r>
            <a:r>
              <a:rPr lang="en-US" dirty="0"/>
              <a:t>()</a:t>
            </a:r>
            <a:r>
              <a:rPr lang="ru-RU" dirty="0"/>
              <a:t> вызывается у внешнего декоратора </a:t>
            </a:r>
            <a:r>
              <a:rPr lang="en-US" dirty="0" err="1"/>
              <a:t>ChocolateSyrup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2847113" y="3380484"/>
            <a:ext cx="11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GetCost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5112662" y="3392533"/>
            <a:ext cx="11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GetCost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7155440" y="3416008"/>
            <a:ext cx="11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GetCost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29" name="TextBox 28"/>
          <p:cNvSpPr txBox="1"/>
          <p:nvPr/>
        </p:nvSpPr>
        <p:spPr>
          <a:xfrm>
            <a:off x="4337920" y="1519711"/>
            <a:ext cx="2982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  <a:r>
              <a:rPr lang="ru-RU" dirty="0"/>
              <a:t> </a:t>
            </a:r>
            <a:r>
              <a:rPr lang="en-US" dirty="0" err="1"/>
              <a:t>ChocolateSyrup</a:t>
            </a:r>
            <a:r>
              <a:rPr lang="ru-RU" dirty="0"/>
              <a:t> вызывает</a:t>
            </a:r>
            <a:r>
              <a:rPr lang="en-US" dirty="0"/>
              <a:t> </a:t>
            </a:r>
            <a:r>
              <a:rPr lang="en-US" dirty="0" err="1"/>
              <a:t>GetCost</a:t>
            </a:r>
            <a:r>
              <a:rPr lang="en-US" dirty="0"/>
              <a:t>()</a:t>
            </a:r>
            <a:r>
              <a:rPr lang="ru-RU" dirty="0"/>
              <a:t> у декоратора </a:t>
            </a:r>
            <a:r>
              <a:rPr lang="en-US" dirty="0"/>
              <a:t>Cinnamon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7685784" y="1545844"/>
            <a:ext cx="2982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  <a:r>
              <a:rPr lang="ru-RU" dirty="0"/>
              <a:t> </a:t>
            </a:r>
            <a:r>
              <a:rPr lang="en-US" dirty="0"/>
              <a:t>Cinnamon </a:t>
            </a:r>
            <a:r>
              <a:rPr lang="ru-RU" dirty="0"/>
              <a:t>вызывает</a:t>
            </a:r>
            <a:r>
              <a:rPr lang="en-US" dirty="0"/>
              <a:t> </a:t>
            </a:r>
            <a:r>
              <a:rPr lang="en-US" dirty="0" err="1"/>
              <a:t>GetCost</a:t>
            </a:r>
            <a:r>
              <a:rPr lang="en-US" dirty="0"/>
              <a:t>()</a:t>
            </a:r>
            <a:r>
              <a:rPr lang="ru-RU" dirty="0"/>
              <a:t> у</a:t>
            </a:r>
            <a:r>
              <a:rPr lang="en-US" dirty="0"/>
              <a:t> Coffee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8544272" y="5789972"/>
            <a:ext cx="2001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</a:t>
            </a:r>
            <a:r>
              <a:rPr lang="ru-RU" dirty="0"/>
              <a:t> </a:t>
            </a:r>
            <a:r>
              <a:rPr lang="en-US" dirty="0"/>
              <a:t>Coffee </a:t>
            </a:r>
            <a:r>
              <a:rPr lang="ru-RU" dirty="0"/>
              <a:t>возвращает свою стоимость – </a:t>
            </a:r>
            <a:r>
              <a:rPr lang="en-US" b="1" dirty="0"/>
              <a:t>60</a:t>
            </a:r>
            <a:r>
              <a:rPr lang="ru-RU" b="1" dirty="0"/>
              <a:t>р.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31904" y="5719329"/>
            <a:ext cx="3248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Cinnamon </a:t>
            </a:r>
            <a:r>
              <a:rPr lang="ru-RU" dirty="0"/>
              <a:t>прибавляет свою стоимость (20р.) к стоимости, полученной от </a:t>
            </a:r>
            <a:r>
              <a:rPr lang="en-US" dirty="0"/>
              <a:t>Coffee </a:t>
            </a:r>
            <a:r>
              <a:rPr lang="ru-RU" dirty="0"/>
              <a:t>и возвращает сумму – </a:t>
            </a:r>
            <a:r>
              <a:rPr lang="ru-RU" b="1" dirty="0"/>
              <a:t>80р.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35077" y="5655973"/>
            <a:ext cx="3771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 err="1"/>
              <a:t>ChocolateSyrup</a:t>
            </a:r>
            <a:r>
              <a:rPr lang="ru-RU" dirty="0"/>
              <a:t> прибавляет свою стоимость (30р.) к стоимости, полученной от </a:t>
            </a:r>
            <a:r>
              <a:rPr lang="en-US" dirty="0"/>
              <a:t>Cinnamon </a:t>
            </a:r>
            <a:r>
              <a:rPr lang="ru-RU" dirty="0"/>
              <a:t>и возвращает сумму – </a:t>
            </a:r>
            <a:r>
              <a:rPr lang="ru-RU" b="1" dirty="0"/>
              <a:t>110р.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4AD82-652C-A00A-82A0-E687920CE44F}"/>
              </a:ext>
            </a:extLst>
          </p:cNvPr>
          <p:cNvSpPr txBox="1"/>
          <p:nvPr/>
        </p:nvSpPr>
        <p:spPr>
          <a:xfrm>
            <a:off x="7824191" y="4446528"/>
            <a:ext cx="65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</a:t>
            </a:r>
            <a:r>
              <a:rPr lang="ru-RU" dirty="0"/>
              <a:t>р.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7562F6-9046-9AFB-BC87-3D0DA8222334}"/>
              </a:ext>
            </a:extLst>
          </p:cNvPr>
          <p:cNvSpPr txBox="1"/>
          <p:nvPr/>
        </p:nvSpPr>
        <p:spPr>
          <a:xfrm>
            <a:off x="6224971" y="4824477"/>
            <a:ext cx="65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2</a:t>
            </a:r>
            <a:r>
              <a:rPr lang="en-US" dirty="0"/>
              <a:t>0</a:t>
            </a:r>
            <a:r>
              <a:rPr lang="ru-RU" dirty="0"/>
              <a:t>р.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A548A3-B3DD-8730-AB34-9F58CFD123E7}"/>
              </a:ext>
            </a:extLst>
          </p:cNvPr>
          <p:cNvSpPr txBox="1"/>
          <p:nvPr/>
        </p:nvSpPr>
        <p:spPr>
          <a:xfrm>
            <a:off x="3717355" y="4931876"/>
            <a:ext cx="65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3</a:t>
            </a:r>
            <a:r>
              <a:rPr lang="en-US" dirty="0"/>
              <a:t>0</a:t>
            </a:r>
            <a:r>
              <a:rPr lang="ru-RU" dirty="0"/>
              <a:t>р.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70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2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Декоратор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Структурный паттерн проектирования</a:t>
            </a:r>
          </a:p>
          <a:p>
            <a:r>
              <a:rPr lang="ru-RU" dirty="0"/>
              <a:t>Имеет тот же тип, что и декорируемый объект</a:t>
            </a:r>
          </a:p>
          <a:p>
            <a:pPr lvl="1"/>
            <a:r>
              <a:rPr lang="ru-RU" dirty="0"/>
              <a:t>Декорированный объект можно использовать вместо исходного</a:t>
            </a:r>
          </a:p>
          <a:p>
            <a:r>
              <a:rPr lang="ru-RU" dirty="0"/>
              <a:t>Объект можно завернуть в один или несколько декораторов</a:t>
            </a:r>
          </a:p>
          <a:p>
            <a:r>
              <a:rPr lang="ru-RU" dirty="0"/>
              <a:t>Декоратор может добавить свое поведение до и (или) после делегирования операций декорируемому объекту</a:t>
            </a:r>
          </a:p>
          <a:p>
            <a:pPr lvl="1"/>
            <a:r>
              <a:rPr lang="ru-RU" dirty="0"/>
              <a:t>Объект может быть декорирован в любой момент времени</a:t>
            </a:r>
          </a:p>
          <a:p>
            <a:r>
              <a:rPr lang="ru-RU" dirty="0"/>
              <a:t>Динамически наделяет объект новыми возможностями</a:t>
            </a:r>
          </a:p>
          <a:p>
            <a:r>
              <a:rPr lang="ru-RU" dirty="0"/>
              <a:t>Является гибкой альтернативой наследованию</a:t>
            </a:r>
          </a:p>
        </p:txBody>
      </p:sp>
    </p:spTree>
    <p:extLst>
      <p:ext uri="{BB962C8B-B14F-4D97-AF65-F5344CB8AC3E}">
        <p14:creationId xmlns:p14="http://schemas.microsoft.com/office/powerpoint/2010/main" val="328031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568" y="1556792"/>
            <a:ext cx="8700373" cy="508126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паттерна </a:t>
            </a:r>
            <a:r>
              <a:rPr lang="en-US" dirty="0"/>
              <a:t>Decorator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40423" y="1622802"/>
            <a:ext cx="2664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Интерфейс объекта, поведение которого нужно динамически расширять.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73071" y="4474077"/>
            <a:ext cx="3888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Декоратор агрегирует декорируемый компонент и делегирует ему выполнение операций</a:t>
            </a:r>
          </a:p>
        </p:txBody>
      </p:sp>
      <p:sp>
        <p:nvSpPr>
          <p:cNvPr id="9" name="Rectangle 8"/>
          <p:cNvSpPr/>
          <p:nvPr/>
        </p:nvSpPr>
        <p:spPr>
          <a:xfrm>
            <a:off x="6369015" y="2324973"/>
            <a:ext cx="2543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Декоратор реализует тот же интерфейс, либо расширяет абстрактный класс, что и  декорируемый компонент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5842" y="4794398"/>
            <a:ext cx="43770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Декоратор может добавлять свои методы, но обычно новое поведение добавляется до или после вызова существующего метода компонента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404" y="6114839"/>
            <a:ext cx="29523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Декораторы могут расширять состояние компонента</a:t>
            </a:r>
          </a:p>
        </p:txBody>
      </p:sp>
    </p:spTree>
    <p:extLst>
      <p:ext uri="{BB962C8B-B14F-4D97-AF65-F5344CB8AC3E}">
        <p14:creationId xmlns:p14="http://schemas.microsoft.com/office/powerpoint/2010/main" val="383449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56" y="476671"/>
            <a:ext cx="12153144" cy="577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21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2965EF2-D33B-A303-F966-D737BBD78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77372"/>
            <a:ext cx="12191998" cy="55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01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Кофейня. Начало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356" y="1868082"/>
            <a:ext cx="1975841" cy="117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8" y="1722351"/>
            <a:ext cx="1215451" cy="1569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4292186"/>
            <a:ext cx="1582317" cy="129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4292186"/>
            <a:ext cx="993634" cy="1595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557" y="1772230"/>
            <a:ext cx="1878885" cy="14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468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Реализация класса </a:t>
            </a:r>
            <a:r>
              <a:rPr lang="en-US" dirty="0" err="1"/>
              <a:t>CondimentDecorator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911424" y="1686974"/>
            <a:ext cx="8954144" cy="5153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Декоратор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ru-RU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добавка к напитку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CondimentDecorator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IBeverage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GetDescription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m_beverage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GetDescription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GetCondimentDescription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m_beverage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+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GetCondimentCost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CondimentDecorator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&amp;&amp;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: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(move(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GetCondimentDescription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0;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GetCondimentCost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0;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авая фигурная скобка 2"/>
          <p:cNvSpPr/>
          <p:nvPr/>
        </p:nvSpPr>
        <p:spPr>
          <a:xfrm>
            <a:off x="6449640" y="5517231"/>
            <a:ext cx="216024" cy="64807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737672" y="5517232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Эти методы должны быть переопределены  в подклассах</a:t>
            </a:r>
          </a:p>
        </p:txBody>
      </p:sp>
    </p:spTree>
    <p:extLst>
      <p:ext uri="{BB962C8B-B14F-4D97-AF65-F5344CB8AC3E}">
        <p14:creationId xmlns:p14="http://schemas.microsoft.com/office/powerpoint/2010/main" val="164411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Дополнение «Корица»</a:t>
            </a:r>
          </a:p>
        </p:txBody>
      </p:sp>
      <p:sp>
        <p:nvSpPr>
          <p:cNvPr id="7" name="Rectangle 6"/>
          <p:cNvSpPr/>
          <p:nvPr/>
        </p:nvSpPr>
        <p:spPr>
          <a:xfrm>
            <a:off x="1981200" y="5470774"/>
            <a:ext cx="8507288" cy="1464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388">
              <a:lnSpc>
                <a:spcPct val="107000"/>
              </a:lnSpc>
            </a:pP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coffee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make_unique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Coffee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cinnamon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make_unique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Cinnamon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&gt;(move(coffee));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cinnamon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GetDescription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costs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cinnamon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06352" y="1522227"/>
            <a:ext cx="8579296" cy="3734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Корица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Cinnamon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CondimentDecorator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Cinnamon(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IBeverage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&amp;&amp;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beverage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: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CCondimentDecorator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(move(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beverage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 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{}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endParaRPr lang="en-US" sz="14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GetCondimentCost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20;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GetCondimentDescription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4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Cinnamon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Выноска 1 2"/>
          <p:cNvSpPr/>
          <p:nvPr/>
        </p:nvSpPr>
        <p:spPr>
          <a:xfrm>
            <a:off x="7248128" y="5157192"/>
            <a:ext cx="3240360" cy="792088"/>
          </a:xfrm>
          <a:prstGeom prst="borderCallout1">
            <a:avLst>
              <a:gd name="adj1" fmla="val 33909"/>
              <a:gd name="adj2" fmla="val -4455"/>
              <a:gd name="adj3" fmla="val 112500"/>
              <a:gd name="adj4" fmla="val -3833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Берем кофе,  «заворачиваем» в корицу и подаём к столу</a:t>
            </a:r>
          </a:p>
        </p:txBody>
      </p:sp>
    </p:spTree>
    <p:extLst>
      <p:ext uri="{BB962C8B-B14F-4D97-AF65-F5344CB8AC3E}">
        <p14:creationId xmlns:p14="http://schemas.microsoft.com/office/powerpoint/2010/main" val="385408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Ленивое декорирование напитков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772816"/>
            <a:ext cx="10442376" cy="4784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/*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Возвращает функцию, декорирующую напиток определенной добавкой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Параметры шаблона: 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Condiment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- класс добавки, конструктор которого в качестве первого аргумента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		принимает </a:t>
            </a:r>
            <a:r>
              <a:rPr lang="ru-RU" sz="14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IBeveragePtr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&amp;&amp; оборачиваемого напитка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- список типов прочих параметров конструктора (возможно, пустой)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*/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&lt;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Condiment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... </a:t>
            </a:r>
            <a:r>
              <a:rPr lang="en-US" sz="14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&amp;...</a:t>
            </a:r>
            <a:r>
              <a:rPr lang="en-US" sz="14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Возвращаем функцию, декорирующую напиток, переданный ей в качестве аргумента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Дополнительные аргументы декоратора, захваченные лямбда-функцией, передаются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конструктору декоратора через </a:t>
            </a:r>
            <a:r>
              <a:rPr lang="ru-RU" sz="14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[=](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&amp;&amp; </a:t>
            </a:r>
            <a:r>
              <a:rPr lang="ru-RU" sz="14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b</a:t>
            </a: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{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Функции </a:t>
            </a:r>
            <a:r>
              <a:rPr lang="ru-RU" sz="14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передаем b вместе со списком аргументов внешней функции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Condiment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&gt;(forward&lt;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decltype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)&gt;(</a:t>
            </a:r>
            <a:r>
              <a:rPr lang="en-US" sz="14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), </a:t>
            </a:r>
            <a:r>
              <a:rPr lang="en-US" sz="14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...);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ru-RU" sz="14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0678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использования</a:t>
            </a:r>
            <a:r>
              <a:rPr lang="en-US" dirty="0"/>
              <a:t> </a:t>
            </a:r>
            <a:r>
              <a:rPr lang="en-US" dirty="0" err="1"/>
              <a:t>MakeCondiment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484785"/>
            <a:ext cx="9829800" cy="4888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lemon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- функция, добавляющая "2 дольки лимона" к любому напитку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lemon2 = MakeCondiment&lt;</a:t>
            </a:r>
            <a:r>
              <a:rPr lang="ru-RU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Lemon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&gt;(2);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iceCubes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- функция, добавляющая "3 кусочка льда" к любому напитку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iceCubes3 =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IceCubes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&gt;(3, 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IceCubeType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/>
                <a:ea typeface="Calibri"/>
                <a:cs typeface="Times New Roman"/>
              </a:rPr>
              <a:t>Water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tea =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Tea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&gt;();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декорируем чай двумя дольками лимона и тремя кусочками льда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lemonIceTea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iceCubes3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lemon2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move(tea)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	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/* Предыдущая строка выполняет те же действия, что и следующий код: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auto 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lemonIceTea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= 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IceCubes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&gt;(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&lt;Lemon&gt;(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	move(tea), 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	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2), 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2, </a:t>
            </a:r>
            <a:r>
              <a:rPr lang="ru-RU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IceCubeType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ru-RU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Water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*/</a:t>
            </a:r>
            <a:endParaRPr lang="ru-RU" sz="16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2402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Синтаксический сахар для упрощения декорирования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524000" y="1484784"/>
            <a:ext cx="9252520" cy="1669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6400">
              <a:lnSpc>
                <a:spcPct val="115000"/>
              </a:lnSpc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Декорирует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component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декоратором при помощи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decorate</a:t>
            </a:r>
            <a:endParaRPr lang="en-US" sz="1500" dirty="0">
              <a:solidFill>
                <a:srgbClr val="0000FF"/>
              </a:solidFill>
              <a:latin typeface="Consolas"/>
              <a:ea typeface="Calibri"/>
              <a:cs typeface="Times New Roman"/>
            </a:endParaRPr>
          </a:p>
          <a:p>
            <a:pPr defTabSz="406400">
              <a:lnSpc>
                <a:spcPct val="115000"/>
              </a:lnSpc>
            </a:pPr>
            <a:r>
              <a:rPr lang="en-US" sz="15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template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&lt;</a:t>
            </a:r>
            <a:r>
              <a:rPr lang="en-US" sz="15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Component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Decorator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ru-RU" sz="1500" dirty="0">
              <a:ea typeface="Calibri"/>
              <a:cs typeface="Times New Roman"/>
            </a:endParaRPr>
          </a:p>
          <a:p>
            <a:pPr defTabSz="406400">
              <a:lnSpc>
                <a:spcPct val="115000"/>
              </a:lnSpc>
            </a:pPr>
            <a:r>
              <a:rPr lang="en-US" sz="15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operator &lt;&lt; (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Component 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&amp;&amp; </a:t>
            </a:r>
            <a:r>
              <a:rPr lang="en-US" sz="15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component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sz="15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Decorator 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&amp; </a:t>
            </a:r>
            <a:r>
              <a:rPr lang="en-US" sz="15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decorate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</a:t>
            </a:r>
            <a:endParaRPr lang="ru-RU" sz="1500" dirty="0">
              <a:ea typeface="Calibri"/>
              <a:cs typeface="Times New Roman"/>
            </a:endParaRPr>
          </a:p>
          <a:p>
            <a:pPr defTabSz="406400">
              <a:lnSpc>
                <a:spcPct val="115000"/>
              </a:lnSpc>
            </a:pP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500" dirty="0">
              <a:ea typeface="Calibri"/>
              <a:cs typeface="Times New Roman"/>
            </a:endParaRPr>
          </a:p>
          <a:p>
            <a:pPr defTabSz="406400">
              <a:lnSpc>
                <a:spcPct val="115000"/>
              </a:lnSpc>
            </a:pP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5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decorate</a:t>
            </a: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forward&lt;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Component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5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component</a:t>
            </a: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));</a:t>
            </a:r>
            <a:endParaRPr lang="ru-RU" sz="1500" dirty="0">
              <a:ea typeface="Calibri"/>
              <a:cs typeface="Times New Roman"/>
            </a:endParaRPr>
          </a:p>
          <a:p>
            <a:pPr defTabSz="406400">
              <a:lnSpc>
                <a:spcPct val="115000"/>
              </a:lnSpc>
              <a:spcAft>
                <a:spcPts val="1000"/>
              </a:spcAft>
            </a:pP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ru-RU" sz="1500" dirty="0">
              <a:ea typeface="Calibri"/>
              <a:cs typeface="Times New Roman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24000" y="3356885"/>
            <a:ext cx="9144000" cy="3527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oneMoreLemonIceTea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5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Tea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&gt;()	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Берем чай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5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&lt;&lt;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Lemon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&gt;(2)	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добавляем пару долек лимона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5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&lt;&lt;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5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IceCubes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&gt;(3, </a:t>
            </a:r>
            <a:r>
              <a:rPr lang="en-US" sz="15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IceCubeType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500" dirty="0">
                <a:solidFill>
                  <a:srgbClr val="2F4F4F"/>
                </a:solidFill>
                <a:latin typeface="Consolas"/>
                <a:ea typeface="Calibri"/>
                <a:cs typeface="Times New Roman"/>
              </a:rPr>
              <a:t>Water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 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и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3 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кубика льда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/*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То же самое, что: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auto 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oneMoreLemonIceTea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=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IceCubes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&gt;(3, 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IceCubeType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::Water)(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&lt;Lemon&gt;(2)(</a:t>
            </a:r>
            <a:endParaRPr lang="ru-RU" sz="1500" dirty="0">
              <a:solidFill>
                <a:srgbClr val="008000"/>
              </a:solidFill>
              <a:latin typeface="Consolas"/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	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&lt;Tea&gt;()</a:t>
            </a:r>
            <a:endParaRPr lang="ru-RU" sz="1500" dirty="0">
              <a:solidFill>
                <a:srgbClr val="008000"/>
              </a:solidFill>
              <a:latin typeface="Consolas"/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	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)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*/</a:t>
            </a:r>
            <a:endParaRPr lang="ru-RU" sz="15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778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Делаем функцию </a:t>
            </a:r>
            <a:r>
              <a:rPr lang="en-US" dirty="0" err="1"/>
              <a:t>MakeCondiment</a:t>
            </a:r>
            <a:r>
              <a:rPr lang="en-US" dirty="0"/>
              <a:t> </a:t>
            </a:r>
            <a:r>
              <a:rPr lang="ru-RU" dirty="0"/>
              <a:t>более обобщённой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71464" y="1844824"/>
            <a:ext cx="91440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8288"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Decorator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... 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DecorateWith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&amp;...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Возвращаем функцию, декорирующую переданный ей компонент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6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[=](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&amp;&amp; 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comp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{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Функции </a:t>
            </a:r>
            <a:r>
              <a:rPr lang="ru-RU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передаем b вместе со списком</a:t>
            </a:r>
            <a:endParaRPr lang="en-US" sz="1600" dirty="0">
              <a:solidFill>
                <a:srgbClr val="008000"/>
              </a:solidFill>
              <a:latin typeface="Consolas"/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аргументов внешней функции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Decorator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&gt;(forward&lt;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decltype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comp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)&gt;(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comp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),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...);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ru-RU" sz="1600" dirty="0">
              <a:ea typeface="Calibri"/>
              <a:cs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271464" y="5180290"/>
            <a:ext cx="9396536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oneMoreLemonIceTea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</a:t>
            </a:r>
            <a:endParaRPr lang="ru-RU" sz="16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Tea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&gt;()	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Берем чай</a:t>
            </a:r>
            <a:endParaRPr lang="ru-RU" sz="16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DecorateWith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Lemon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&gt;(2)	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добавляем пару долек лимона</a:t>
            </a:r>
            <a:endParaRPr lang="ru-RU" sz="16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DecorateWith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IceCubes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&gt;(3, 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IceCubeType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/>
                <a:ea typeface="Calibri"/>
                <a:cs typeface="Times New Roman"/>
              </a:rPr>
              <a:t>Water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 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и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3 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кубика льда</a:t>
            </a:r>
            <a:endParaRPr lang="ru-RU" sz="16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8061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2390-7603-411D-A6B2-8E1BC846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Декоратор в функциональном стиле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ED9F7-F7EE-4F4A-A125-D15143272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83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A2B4EE-2BDD-4AFA-838C-F5F7099FB58A}"/>
              </a:ext>
            </a:extLst>
          </p:cNvPr>
          <p:cNvSpPr/>
          <p:nvPr/>
        </p:nvSpPr>
        <p:spPr>
          <a:xfrm>
            <a:off x="0" y="1"/>
            <a:ext cx="12192000" cy="692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using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= </a:t>
            </a:r>
            <a:r>
              <a:rPr lang="ru-RU" sz="1600" kern="0" dirty="0" err="1">
                <a:solidFill>
                  <a:srgbClr val="2B91A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function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)&gt;;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</a:t>
            </a:r>
            <a:r>
              <a:rPr lang="ru-RU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Это интерфейс «Преобразователь строк»</a:t>
            </a:r>
            <a:endParaRPr lang="ru-RU" sz="1600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void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const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vector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&gt;&amp;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const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&amp;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transformer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for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(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const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auto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&amp; 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: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{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</a:t>
            </a:r>
            <a:r>
              <a:rPr lang="ru-RU" sz="1600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cout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&lt;&lt;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transformer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&lt;&lt;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", "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}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cout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&lt;&lt;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"\n"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en-US" sz="1600" kern="0" dirty="0">
              <a:solidFill>
                <a:srgbClr val="000000"/>
              </a:solidFill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endParaRPr lang="en-US" sz="1600" kern="0" dirty="0">
              <a:solidFill>
                <a:srgbClr val="000000"/>
              </a:solidFill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DontChange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</a:t>
            </a:r>
            <a:r>
              <a:rPr lang="ru-RU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Это преобразователь, который ничего не делает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ToUpperCase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               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</a:t>
            </a:r>
            <a:r>
              <a:rPr lang="ru-RU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Приводит строку к верхнему регистру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i="1" kern="0" dirty="0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ranges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::</a:t>
            </a:r>
            <a:r>
              <a:rPr lang="ru-RU" sz="1600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transform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sz="1600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begin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(),</a:t>
            </a:r>
            <a:endParaRPr lang="en-US" sz="1600" kern="0" dirty="0">
              <a:solidFill>
                <a:srgbClr val="000000"/>
              </a:solidFill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[](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unsigned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char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ch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ch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 }</a:t>
            </a:r>
            <a:endParaRPr lang="en-US" sz="1600" kern="0" dirty="0">
              <a:solidFill>
                <a:srgbClr val="000000"/>
              </a:solidFill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int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main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endParaRPr lang="ru-RU" sz="20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using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namespace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en-US" sz="1600" i="1" kern="0" dirty="0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std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::</a:t>
            </a:r>
            <a:r>
              <a:rPr lang="en-US" sz="1600" i="1" kern="0" dirty="0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lit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erals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20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0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auto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= 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vector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 </a:t>
            </a:r>
            <a:r>
              <a:rPr lang="ru-RU" sz="1600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</a:t>
            </a:r>
            <a:r>
              <a:rPr lang="ru-RU" sz="1600" kern="0" dirty="0" err="1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I"s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sz="1600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</a:t>
            </a:r>
            <a:r>
              <a:rPr lang="ru-RU" sz="1600" kern="0" dirty="0" err="1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love"s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sz="1600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"C++"s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};</a:t>
            </a:r>
            <a:endParaRPr lang="ru-RU" sz="20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en-US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ToUpperCase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0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1600" kern="0" dirty="0">
              <a:solidFill>
                <a:srgbClr val="000000"/>
              </a:solidFill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D07EF3-12BA-4DAA-81BC-0511FD9829F6}"/>
              </a:ext>
            </a:extLst>
          </p:cNvPr>
          <p:cNvSpPr/>
          <p:nvPr/>
        </p:nvSpPr>
        <p:spPr>
          <a:xfrm>
            <a:off x="6827540" y="5157192"/>
            <a:ext cx="381642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I, LOVE, C++, </a:t>
            </a:r>
          </a:p>
        </p:txBody>
      </p:sp>
    </p:spTree>
    <p:extLst>
      <p:ext uri="{BB962C8B-B14F-4D97-AF65-F5344CB8AC3E}">
        <p14:creationId xmlns:p14="http://schemas.microsoft.com/office/powerpoint/2010/main" val="54810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31182-7B99-4E96-A323-D38156A14C3C}"/>
              </a:ext>
            </a:extLst>
          </p:cNvPr>
          <p:cNvSpPr/>
          <p:nvPr/>
        </p:nvSpPr>
        <p:spPr>
          <a:xfrm>
            <a:off x="551384" y="0"/>
            <a:ext cx="11521280" cy="3338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r>
              <a:rPr lang="en-US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</a:t>
            </a:r>
            <a:r>
              <a:rPr lang="ru-RU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Этот декоратор заключает строку в 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[ ]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append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"[]"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rotate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begin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(),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-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2,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-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1);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r>
              <a:rPr lang="en-US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</a:t>
            </a:r>
            <a:r>
              <a:rPr lang="ru-RU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Этот декоратор заключает строку в 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 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append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"{}"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rotate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begin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(),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-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2,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-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1);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46F82-1818-4506-A068-A1CE798A4D65}"/>
              </a:ext>
            </a:extLst>
          </p:cNvPr>
          <p:cNvSpPr/>
          <p:nvPr/>
        </p:nvSpPr>
        <p:spPr>
          <a:xfrm>
            <a:off x="551384" y="3717033"/>
            <a:ext cx="10116616" cy="1263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int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main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</a:t>
            </a:r>
            <a:r>
              <a:rPr lang="en-US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EBAA62-923A-42A9-A10D-8AFB6CE48F3E}"/>
              </a:ext>
            </a:extLst>
          </p:cNvPr>
          <p:cNvSpPr/>
          <p:nvPr/>
        </p:nvSpPr>
        <p:spPr>
          <a:xfrm>
            <a:off x="6744072" y="5367760"/>
            <a:ext cx="3240360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{I}, {</a:t>
            </a:r>
            <a:r>
              <a:rPr lang="ru-RU" dirty="0" err="1">
                <a:latin typeface="Consolas" panose="020B0609020204030204" pitchFamily="49" charset="0"/>
              </a:rPr>
              <a:t>love</a:t>
            </a:r>
            <a:r>
              <a:rPr lang="ru-RU" dirty="0">
                <a:latin typeface="Consolas" panose="020B0609020204030204" pitchFamily="49" charset="0"/>
              </a:rPr>
              <a:t>}, {C++}, </a:t>
            </a:r>
          </a:p>
          <a:p>
            <a:r>
              <a:rPr lang="ru-RU" dirty="0">
                <a:latin typeface="Consolas" panose="020B0609020204030204" pitchFamily="49" charset="0"/>
              </a:rPr>
              <a:t>[I], [</a:t>
            </a:r>
            <a:r>
              <a:rPr lang="ru-RU" dirty="0" err="1">
                <a:latin typeface="Consolas" panose="020B0609020204030204" pitchFamily="49" charset="0"/>
              </a:rPr>
              <a:t>love</a:t>
            </a:r>
            <a:r>
              <a:rPr lang="ru-RU" dirty="0">
                <a:latin typeface="Consolas" panose="020B0609020204030204" pitchFamily="49" charset="0"/>
              </a:rPr>
              <a:t>], [C++],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CA825-3333-38BB-0E3F-9C137027E640}"/>
              </a:ext>
            </a:extLst>
          </p:cNvPr>
          <p:cNvSpPr/>
          <p:nvPr/>
        </p:nvSpPr>
        <p:spPr>
          <a:xfrm>
            <a:off x="1055440" y="5559478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DA4F79-DDEC-34EB-C626-61652DDE4100}"/>
              </a:ext>
            </a:extLst>
          </p:cNvPr>
          <p:cNvSpPr/>
          <p:nvPr/>
        </p:nvSpPr>
        <p:spPr>
          <a:xfrm>
            <a:off x="1559496" y="5559478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7FF8F5-50D5-A8E1-D2CF-803A5110482C}"/>
              </a:ext>
            </a:extLst>
          </p:cNvPr>
          <p:cNvSpPr/>
          <p:nvPr/>
        </p:nvSpPr>
        <p:spPr>
          <a:xfrm>
            <a:off x="2063552" y="5559478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9D10D1-A321-ECB0-C753-35471710C5C6}"/>
              </a:ext>
            </a:extLst>
          </p:cNvPr>
          <p:cNvSpPr/>
          <p:nvPr/>
        </p:nvSpPr>
        <p:spPr>
          <a:xfrm>
            <a:off x="2567608" y="5559478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66C466-894C-9794-E2C7-5BADB45B88C7}"/>
              </a:ext>
            </a:extLst>
          </p:cNvPr>
          <p:cNvSpPr/>
          <p:nvPr/>
        </p:nvSpPr>
        <p:spPr>
          <a:xfrm>
            <a:off x="3071664" y="5559478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C042BF-37E4-DC7D-2F83-9F3C223E386D}"/>
              </a:ext>
            </a:extLst>
          </p:cNvPr>
          <p:cNvSpPr/>
          <p:nvPr/>
        </p:nvSpPr>
        <p:spPr>
          <a:xfrm>
            <a:off x="3575720" y="5559478"/>
            <a:ext cx="360040" cy="36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16C559-3EAA-FAB7-797E-E9CB1A24A7AC}"/>
              </a:ext>
            </a:extLst>
          </p:cNvPr>
          <p:cNvSpPr/>
          <p:nvPr/>
        </p:nvSpPr>
        <p:spPr>
          <a:xfrm>
            <a:off x="4079776" y="5559478"/>
            <a:ext cx="360040" cy="36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]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8FF4E7B2-DF25-0A20-1086-56D8A7651F2D}"/>
              </a:ext>
            </a:extLst>
          </p:cNvPr>
          <p:cNvSpPr/>
          <p:nvPr/>
        </p:nvSpPr>
        <p:spPr>
          <a:xfrm>
            <a:off x="947428" y="6223323"/>
            <a:ext cx="216024" cy="216024"/>
          </a:xfrm>
          <a:prstGeom prst="up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812C5410-C007-529F-39A1-18563D00DE43}"/>
              </a:ext>
            </a:extLst>
          </p:cNvPr>
          <p:cNvSpPr/>
          <p:nvPr/>
        </p:nvSpPr>
        <p:spPr>
          <a:xfrm>
            <a:off x="3459994" y="6216675"/>
            <a:ext cx="216024" cy="216024"/>
          </a:xfrm>
          <a:prstGeom prst="up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207DB81C-59FA-BBD3-83E2-5CF29B0CFDC9}"/>
              </a:ext>
            </a:extLst>
          </p:cNvPr>
          <p:cNvSpPr/>
          <p:nvPr/>
        </p:nvSpPr>
        <p:spPr>
          <a:xfrm>
            <a:off x="3971764" y="6223323"/>
            <a:ext cx="216024" cy="216024"/>
          </a:xfrm>
          <a:prstGeom prst="up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D4EC80B-6EDA-26DE-1E84-DED3967AB41C}"/>
              </a:ext>
            </a:extLst>
          </p:cNvPr>
          <p:cNvSpPr/>
          <p:nvPr/>
        </p:nvSpPr>
        <p:spPr>
          <a:xfrm rot="16200000">
            <a:off x="2207569" y="4861962"/>
            <a:ext cx="216024" cy="252028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A43A69CE-CB02-4C38-FE96-2162333726AA}"/>
              </a:ext>
            </a:extLst>
          </p:cNvPr>
          <p:cNvSpPr/>
          <p:nvPr/>
        </p:nvSpPr>
        <p:spPr>
          <a:xfrm rot="16200000">
            <a:off x="3719736" y="5870074"/>
            <a:ext cx="216024" cy="504057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L 0.01094 0.06018 C 0.01328 0.07384 0.01667 0.08125 0.02031 0.08125 C 0.02448 0.08125 0.02774 0.07384 0.03008 0.06018 L 0.04128 4.44444E-6 " pathEditMode="relative" rAng="0" ptsTypes="AAAAA">
                                      <p:cBhvr>
                                        <p:cTn id="6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4051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44444E-6 L 0.01107 0.06018 C 0.01341 0.07384 0.0168 0.08125 0.02044 0.08125 C 0.02461 0.08125 0.02786 0.07384 0.03021 0.06018 L 0.0414 4.44444E-6 " pathEditMode="relative" rAng="0" ptsTypes="AAAAA">
                                      <p:cBhvr>
                                        <p:cTn id="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4051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01107 0.06018 C 0.01342 0.07384 0.0168 0.08125 0.02045 0.08125 C 0.02461 0.08125 0.02787 0.07384 0.03021 0.06018 L 0.04141 4.44444E-6 " pathEditMode="relative" rAng="0" ptsTypes="AAAAA">
                                      <p:cBhvr>
                                        <p:cTn id="6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405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0.01107 0.06018 C 0.01341 0.07384 0.0168 0.08125 0.02044 0.08125 C 0.02461 0.08125 0.02787 0.07384 0.03021 0.06018 L 0.04141 4.44444E-6 " pathEditMode="relative" rAng="0" ptsTypes="AAAAA">
                                      <p:cBhvr>
                                        <p:cTn id="7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405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01106 0.06018 C 0.01341 0.07384 0.01679 0.08125 0.02044 0.08125 C 0.02461 0.08125 0.02786 0.07384 0.03021 0.06018 L 0.0414 4.44444E-6 " pathEditMode="relative" rAng="0" ptsTypes="AAAAA">
                                      <p:cBhvr>
                                        <p:cTn id="7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405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4.44444E-6 C 0.00117 -0.03612 -0.01992 -0.05116 -0.03893 -0.0632 C -0.05729 -0.07477 -0.08229 -0.07593 -0.10247 -0.0757 C -0.12252 -0.0757 -0.13971 -0.07153 -0.1595 -0.06274 C -0.17903 -0.05394 -0.20468 -0.04144 -0.20495 4.44444E-6 " pathEditMode="relative" rAng="0" ptsTypes="AAAAA">
                                      <p:cBhvr>
                                        <p:cTn id="7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7" y="-379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1107 0.04005 C 0.01342 0.04908 0.0168 0.05394 0.02045 0.05394 C 0.02461 0.05394 0.02787 0.04908 0.03021 0.04005 L 0.04141 -2.59259E-6 " pathEditMode="relative" rAng="0" ptsTypes="AAAAA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2685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C -2.29167E-6 -0.03078 -0.02552 -0.0456 -0.03958 -0.05324 C -0.05833 -0.06342 -0.08073 -0.06713 -0.1026 -0.06713 C -0.12487 -0.06736 -0.15859 -0.06435 -0.17278 -0.05347 C -0.19114 -0.03958 -0.20677 -0.025 -0.20677 -2.59259E-6 " pathEditMode="relative" rAng="0" ptsTypes="AAAAA">
                                      <p:cBhvr>
                                        <p:cTn id="7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-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1F69FD-E3E0-444F-A745-BC6E80C10F8E}"/>
              </a:ext>
            </a:extLst>
          </p:cNvPr>
          <p:cNvSpPr/>
          <p:nvPr/>
        </p:nvSpPr>
        <p:spPr>
          <a:xfrm>
            <a:off x="191344" y="-1"/>
            <a:ext cx="11809312" cy="5412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UpperCaseWithSquareBrackets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 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</a:t>
            </a:r>
            <a:r>
              <a:rPr lang="ru-RU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Комбинируем преобразователи вручную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ToUpperCase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)));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SquareBracketsWithinCurlyBrackets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)));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CurlyBracketsWithinSquareBrackets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)));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int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main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UpperCaseWithSquareBrackets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</a:t>
            </a:r>
            <a:r>
              <a:rPr lang="en-US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SquareBracketsWithinCurlyBrackets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CurlyBracketsWithinSquareBrackets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>
                <a:solidFill>
                  <a:srgbClr val="008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???? OMG !!!!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CD359F-D7C8-48D4-9464-6A1C47B588B9}"/>
              </a:ext>
            </a:extLst>
          </p:cNvPr>
          <p:cNvSpPr/>
          <p:nvPr/>
        </p:nvSpPr>
        <p:spPr>
          <a:xfrm>
            <a:off x="5807968" y="5805264"/>
            <a:ext cx="4572000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[I], [LOVE], [C++], </a:t>
            </a:r>
          </a:p>
          <a:p>
            <a:r>
              <a:rPr lang="ru-RU" dirty="0">
                <a:latin typeface="Consolas" panose="020B0609020204030204" pitchFamily="49" charset="0"/>
              </a:rPr>
              <a:t>{[I]}, {[</a:t>
            </a:r>
            <a:r>
              <a:rPr lang="ru-RU" dirty="0" err="1">
                <a:latin typeface="Consolas" panose="020B0609020204030204" pitchFamily="49" charset="0"/>
              </a:rPr>
              <a:t>love</a:t>
            </a:r>
            <a:r>
              <a:rPr lang="ru-RU" dirty="0">
                <a:latin typeface="Consolas" panose="020B0609020204030204" pitchFamily="49" charset="0"/>
              </a:rPr>
              <a:t>]}, {[C++]}, </a:t>
            </a:r>
          </a:p>
          <a:p>
            <a:r>
              <a:rPr lang="ru-RU" dirty="0">
                <a:latin typeface="Consolas" panose="020B0609020204030204" pitchFamily="49" charset="0"/>
              </a:rPr>
              <a:t>[{I}], [{</a:t>
            </a:r>
            <a:r>
              <a:rPr lang="ru-RU" dirty="0" err="1">
                <a:latin typeface="Consolas" panose="020B0609020204030204" pitchFamily="49" charset="0"/>
              </a:rPr>
              <a:t>love</a:t>
            </a:r>
            <a:r>
              <a:rPr lang="ru-RU" dirty="0">
                <a:latin typeface="Consolas" panose="020B0609020204030204" pitchFamily="49" charset="0"/>
              </a:rPr>
              <a:t>}], [{C++}], </a:t>
            </a:r>
          </a:p>
        </p:txBody>
      </p:sp>
    </p:spTree>
    <p:extLst>
      <p:ext uri="{BB962C8B-B14F-4D97-AF65-F5344CB8AC3E}">
        <p14:creationId xmlns:p14="http://schemas.microsoft.com/office/powerpoint/2010/main" val="20875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0617" y="1758606"/>
            <a:ext cx="6919789" cy="434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типы напитков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890" y="1640038"/>
            <a:ext cx="1045868" cy="103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69" y="2540276"/>
            <a:ext cx="1397046" cy="83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581" y="3333541"/>
            <a:ext cx="764172" cy="986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76" y="5432948"/>
            <a:ext cx="819241" cy="672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37594"/>
            <a:ext cx="654000" cy="1050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097" y="4320527"/>
            <a:ext cx="939443" cy="735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7914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9DF5E0-69F4-4033-BE9F-76106501C84B}"/>
              </a:ext>
            </a:extLst>
          </p:cNvPr>
          <p:cNvSpPr/>
          <p:nvPr/>
        </p:nvSpPr>
        <p:spPr>
          <a:xfrm>
            <a:off x="623392" y="116634"/>
            <a:ext cx="11017224" cy="1856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Decorate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[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=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),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=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)](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auto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&amp;&amp;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forward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decltype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)&gt;(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))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};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CB59C6-6133-422B-B017-D9111DBCF832}"/>
              </a:ext>
            </a:extLst>
          </p:cNvPr>
          <p:cNvSpPr/>
          <p:nvPr/>
        </p:nvSpPr>
        <p:spPr>
          <a:xfrm>
            <a:off x="623392" y="2996952"/>
            <a:ext cx="11017224" cy="1955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int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main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</a:t>
            </a:r>
            <a:endParaRPr lang="ru-RU" sz="2400" kern="100" dirty="0"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ct val="107000"/>
              </a:lnSpc>
            </a:pPr>
            <a:r>
              <a:rPr lang="en-US" sz="2400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2400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24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…</a:t>
            </a:r>
            <a:endParaRPr lang="ru-RU" sz="2400" kern="100" dirty="0"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Decorate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ToUpperCase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));</a:t>
            </a:r>
            <a:endParaRPr lang="ru-RU" sz="2400" kern="100" dirty="0"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BAFB3-EABC-4F0F-9DDD-7AE2AD671CC2}"/>
              </a:ext>
            </a:extLst>
          </p:cNvPr>
          <p:cNvSpPr/>
          <p:nvPr/>
        </p:nvSpPr>
        <p:spPr>
          <a:xfrm>
            <a:off x="767408" y="4941168"/>
            <a:ext cx="271741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[I], [LOVE], [C++], </a:t>
            </a:r>
          </a:p>
        </p:txBody>
      </p:sp>
    </p:spTree>
    <p:extLst>
      <p:ext uri="{BB962C8B-B14F-4D97-AF65-F5344CB8AC3E}">
        <p14:creationId xmlns:p14="http://schemas.microsoft.com/office/powerpoint/2010/main" val="403929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0C2C2C-64C1-46E2-B95F-A3374CE1C390}"/>
              </a:ext>
            </a:extLst>
          </p:cNvPr>
          <p:cNvSpPr/>
          <p:nvPr/>
        </p:nvSpPr>
        <p:spPr>
          <a:xfrm>
            <a:off x="1524000" y="1"/>
            <a:ext cx="9036496" cy="659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struct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StringDecorator_T</a:t>
            </a:r>
            <a:r>
              <a:rPr lang="ru-RU" kern="0" dirty="0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 };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constexpr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StringDecorator_T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Decor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{};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operator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|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StringDecorator_T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</a:t>
            </a: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                     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operator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|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</a:t>
            </a: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                      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Decorate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int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main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using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namespace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literals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auto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= 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vector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 </a:t>
            </a:r>
            <a:r>
              <a:rPr lang="ru-RU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</a:t>
            </a:r>
            <a:r>
              <a:rPr lang="ru-RU" kern="0" dirty="0" err="1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I"s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</a:t>
            </a:r>
            <a:r>
              <a:rPr lang="ru-RU" kern="0" dirty="0" err="1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love"s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"C++"s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};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</a:t>
            </a: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Decor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|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ToUpperCase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|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|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2FC41A-FF49-4E08-90E4-4B2FE2F4B9E8}"/>
              </a:ext>
            </a:extLst>
          </p:cNvPr>
          <p:cNvSpPr/>
          <p:nvPr/>
        </p:nvSpPr>
        <p:spPr>
          <a:xfrm>
            <a:off x="6528048" y="6454883"/>
            <a:ext cx="347723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{[I]}, {[LOVE]}, {[C++]}, </a:t>
            </a:r>
          </a:p>
        </p:txBody>
      </p:sp>
    </p:spTree>
    <p:extLst>
      <p:ext uri="{BB962C8B-B14F-4D97-AF65-F5344CB8AC3E}">
        <p14:creationId xmlns:p14="http://schemas.microsoft.com/office/powerpoint/2010/main" val="214870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– авторизация </a:t>
            </a:r>
            <a:r>
              <a:rPr lang="en-US" dirty="0"/>
              <a:t>HTTP</a:t>
            </a:r>
            <a:r>
              <a:rPr lang="ru-RU" dirty="0"/>
              <a:t> запросов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254C95-55B0-4A9C-BD73-73EC0311F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150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56" y="404666"/>
            <a:ext cx="8843890" cy="604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37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13" y="221024"/>
            <a:ext cx="10084848" cy="64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29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2" y="172576"/>
            <a:ext cx="10327644" cy="649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22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D2E8137-766D-4163-9101-87C63106B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80975"/>
            <a:ext cx="10687050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436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285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Примерная реализация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484785"/>
            <a:ext cx="4032448" cy="5388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0;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0;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~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IBeverage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=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default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CCoffee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"Coffee"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60; 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CCapuccino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CCoffee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Capuccino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80; 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1484785"/>
            <a:ext cx="5247456" cy="51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CLatte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CCoffee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"Latte"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90; 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CTea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"Tea"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30; 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CMilkshake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 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"Milkshake"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80; 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ru-RU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794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Как добавить к напиткам различные виды дополнений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2339679"/>
            <a:ext cx="1975841" cy="117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85" y="2049250"/>
            <a:ext cx="1215451" cy="1569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11" y="2300871"/>
            <a:ext cx="1582317" cy="129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208" y="2152844"/>
            <a:ext cx="993634" cy="1595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469" y="5480129"/>
            <a:ext cx="1123924" cy="79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939" y="5347726"/>
            <a:ext cx="1109146" cy="1109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633" y="2130367"/>
            <a:ext cx="1878885" cy="14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657" y="5651558"/>
            <a:ext cx="923433" cy="727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287" y="5545131"/>
            <a:ext cx="1509555" cy="833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01208"/>
            <a:ext cx="1196001" cy="1077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26" y="5301207"/>
            <a:ext cx="1777946" cy="1155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86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наследования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Наследование приведёт комбинаторному росту количества классов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CoffeeWithCinnamon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CoffeeWithChocolate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CoffeWithCinnamonAndChocolate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LatteWithCinnamon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LatteWithCinnamonAndChocolate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TeaWithIce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TeaWithLemon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TeaWithLemonAndIce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….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25500A-02AE-4B8C-979A-58902F51A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3401169"/>
            <a:ext cx="6832149" cy="33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23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Альтернативное решение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Добавить в базовый класс флаги, определяющие наличие тех или иных дополнений</a:t>
            </a:r>
          </a:p>
          <a:p>
            <a:pPr lvl="1"/>
            <a:r>
              <a:rPr lang="ru-RU" dirty="0"/>
              <a:t>Реализация метода </a:t>
            </a:r>
            <a:r>
              <a:rPr lang="en-US" dirty="0" err="1"/>
              <a:t>GetCost</a:t>
            </a:r>
            <a:r>
              <a:rPr lang="ru-RU" dirty="0"/>
              <a:t> в родительском классе вычисляет стоимость используемых дополнений</a:t>
            </a:r>
          </a:p>
          <a:p>
            <a:pPr lvl="2"/>
            <a:r>
              <a:rPr lang="ru-RU" dirty="0"/>
              <a:t>Подклассы складывают стоимость напитка со стоимостью дополнений</a:t>
            </a:r>
          </a:p>
          <a:p>
            <a:pPr lvl="1"/>
            <a:r>
              <a:rPr lang="ru-RU" dirty="0"/>
              <a:t>Реализация </a:t>
            </a:r>
            <a:r>
              <a:rPr lang="en-US" dirty="0" err="1"/>
              <a:t>GetDescription</a:t>
            </a:r>
            <a:r>
              <a:rPr lang="en-US" dirty="0"/>
              <a:t>()</a:t>
            </a:r>
            <a:r>
              <a:rPr lang="ru-RU" dirty="0"/>
              <a:t> родительского класса формирует строку списка дополнений</a:t>
            </a:r>
          </a:p>
          <a:p>
            <a:pPr lvl="2"/>
            <a:r>
              <a:rPr lang="ru-RU" dirty="0"/>
              <a:t>Подклассы возвращают результат конкатенации названия напитка и списка дополнений</a:t>
            </a:r>
          </a:p>
        </p:txBody>
      </p:sp>
    </p:spTree>
    <p:extLst>
      <p:ext uri="{BB962C8B-B14F-4D97-AF65-F5344CB8AC3E}">
        <p14:creationId xmlns:p14="http://schemas.microsoft.com/office/powerpoint/2010/main" val="1097699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Примерная структура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3558" y="1556793"/>
            <a:ext cx="9624884" cy="52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86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Примерная реализация (начало)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485445"/>
            <a:ext cx="6048164" cy="2307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SetChocolateSyrup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hasSyrup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= 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~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IBeverage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=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400" dirty="0">
              <a:ea typeface="Calibri"/>
              <a:cs typeface="Times New Roman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240016" y="3429000"/>
            <a:ext cx="5436096" cy="306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Beverage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SetChocolateSyrup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hasSyrup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final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{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m_hasChocolateSyrup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</a:t>
            </a:r>
            <a:r>
              <a:rPr lang="en-US" sz="14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hasSyrup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final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{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m_hasChocolateSyrup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/*  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остальные 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Set/Has 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методы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*/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7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77da3e8db3f5012d391ea45faa98fd5d1d4548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2292</TotalTime>
  <Words>2542</Words>
  <Application>Microsoft Office PowerPoint</Application>
  <PresentationFormat>Widescreen</PresentationFormat>
  <Paragraphs>437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Cascadia Mono</vt:lpstr>
      <vt:lpstr>Consolas</vt:lpstr>
      <vt:lpstr>Impact</vt:lpstr>
      <vt:lpstr>Times New Roman</vt:lpstr>
      <vt:lpstr>Office Theme</vt:lpstr>
      <vt:lpstr>Паттерн проектирования «Декоратор»</vt:lpstr>
      <vt:lpstr>Кофейня. Начало</vt:lpstr>
      <vt:lpstr>Базовые типы напитков</vt:lpstr>
      <vt:lpstr>Примерная реализация</vt:lpstr>
      <vt:lpstr>Как добавить к напиткам различные виды дополнений?</vt:lpstr>
      <vt:lpstr>Проблемы наследования</vt:lpstr>
      <vt:lpstr>Альтернативное решение</vt:lpstr>
      <vt:lpstr>Примерная структура</vt:lpstr>
      <vt:lpstr>Примерная реализация (начало)</vt:lpstr>
      <vt:lpstr>Примерная реализация (продолжение)</vt:lpstr>
      <vt:lpstr>Критика архитектурного решения</vt:lpstr>
      <vt:lpstr>Наследование vs композиция</vt:lpstr>
      <vt:lpstr>Принцип открытости/закрытости (Open/Closed principle, OCP)</vt:lpstr>
      <vt:lpstr>Идея паттерна Декоратор</vt:lpstr>
      <vt:lpstr>Вычисление стоимости напитка</vt:lpstr>
      <vt:lpstr>Декоратор</vt:lpstr>
      <vt:lpstr>Структура паттерна Decorator</vt:lpstr>
      <vt:lpstr>PowerPoint Presentation</vt:lpstr>
      <vt:lpstr>PowerPoint Presentation</vt:lpstr>
      <vt:lpstr>Реализация класса CondimentDecorator</vt:lpstr>
      <vt:lpstr>Дополнение «Корица»</vt:lpstr>
      <vt:lpstr>Ленивое декорирование напитков</vt:lpstr>
      <vt:lpstr>Пример использования MakeCondiment</vt:lpstr>
      <vt:lpstr>Синтаксический сахар для упрощения декорирования</vt:lpstr>
      <vt:lpstr>Делаем функцию MakeCondiment более обобщённой</vt:lpstr>
      <vt:lpstr>Декоратор в функциональном стиле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 – авторизация HTTP запросов</vt:lpstr>
      <vt:lpstr>PowerPoint Presentation</vt:lpstr>
      <vt:lpstr>PowerPoint Presentation</vt:lpstr>
      <vt:lpstr>PowerPoint Presentation</vt:lpstr>
      <vt:lpstr>PowerPoint Presentation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Vivid</dc:creator>
  <cp:lastModifiedBy>Алексей Малов</cp:lastModifiedBy>
  <cp:revision>147</cp:revision>
  <dcterms:created xsi:type="dcterms:W3CDTF">2016-02-02T19:36:42Z</dcterms:created>
  <dcterms:modified xsi:type="dcterms:W3CDTF">2024-10-31T21:29:41Z</dcterms:modified>
</cp:coreProperties>
</file>